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58" r:id="rId3"/>
    <p:sldId id="259" r:id="rId4"/>
    <p:sldId id="272" r:id="rId5"/>
    <p:sldId id="261" r:id="rId6"/>
    <p:sldId id="273" r:id="rId7"/>
    <p:sldId id="274" r:id="rId8"/>
    <p:sldId id="275" r:id="rId9"/>
    <p:sldId id="277" r:id="rId10"/>
    <p:sldId id="280" r:id="rId11"/>
    <p:sldId id="278" r:id="rId12"/>
    <p:sldId id="276" r:id="rId13"/>
    <p:sldId id="282" r:id="rId14"/>
    <p:sldId id="279" r:id="rId15"/>
    <p:sldId id="281" r:id="rId16"/>
    <p:sldId id="265" r:id="rId17"/>
    <p:sldId id="268" r:id="rId18"/>
  </p:sldIdLst>
  <p:sldSz cx="9144000" cy="6858000" type="screen4x3"/>
  <p:notesSz cx="68199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480" autoAdjust="0"/>
  </p:normalViewPr>
  <p:slideViewPr>
    <p:cSldViewPr>
      <p:cViewPr varScale="1">
        <p:scale>
          <a:sx n="99" d="100"/>
          <a:sy n="99" d="100"/>
        </p:scale>
        <p:origin x="-3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86" y="-84"/>
      </p:cViewPr>
      <p:guideLst>
        <p:guide orient="horz" pos="3128"/>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6570"/>
          </a:xfrm>
          <a:prstGeom prst="rect">
            <a:avLst/>
          </a:prstGeom>
        </p:spPr>
        <p:txBody>
          <a:bodyPr vert="horz" lIns="91147" tIns="45573" rIns="91147" bIns="45573"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6570"/>
          </a:xfrm>
          <a:prstGeom prst="rect">
            <a:avLst/>
          </a:prstGeom>
        </p:spPr>
        <p:txBody>
          <a:bodyPr vert="horz" lIns="91147" tIns="45573" rIns="91147" bIns="45573" rtlCol="0"/>
          <a:lstStyle>
            <a:lvl1pPr algn="r">
              <a:defRPr sz="1200"/>
            </a:lvl1pPr>
          </a:lstStyle>
          <a:p>
            <a:fld id="{B3262C8D-BDA7-4C05-95E7-D69CF2E3BDBA}" type="datetimeFigureOut">
              <a:rPr lang="en-GB" smtClean="0"/>
              <a:t>29/02/2016</a:t>
            </a:fld>
            <a:endParaRPr lang="en-GB" dirty="0"/>
          </a:p>
        </p:txBody>
      </p:sp>
      <p:sp>
        <p:nvSpPr>
          <p:cNvPr id="4" name="Footer Placeholder 3"/>
          <p:cNvSpPr>
            <a:spLocks noGrp="1"/>
          </p:cNvSpPr>
          <p:nvPr>
            <p:ph type="ftr" sz="quarter" idx="2"/>
          </p:nvPr>
        </p:nvSpPr>
        <p:spPr>
          <a:xfrm>
            <a:off x="0" y="9433107"/>
            <a:ext cx="2955290" cy="496570"/>
          </a:xfrm>
          <a:prstGeom prst="rect">
            <a:avLst/>
          </a:prstGeom>
        </p:spPr>
        <p:txBody>
          <a:bodyPr vert="horz" lIns="91147" tIns="45573" rIns="91147" bIns="4557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33107"/>
            <a:ext cx="2955290" cy="496570"/>
          </a:xfrm>
          <a:prstGeom prst="rect">
            <a:avLst/>
          </a:prstGeom>
        </p:spPr>
        <p:txBody>
          <a:bodyPr vert="horz" lIns="91147" tIns="45573" rIns="91147" bIns="45573" rtlCol="0" anchor="b"/>
          <a:lstStyle>
            <a:lvl1pPr algn="r">
              <a:defRPr sz="1200"/>
            </a:lvl1pPr>
          </a:lstStyle>
          <a:p>
            <a:fld id="{A0634D7E-0057-4663-8788-6676DFD490FC}" type="slidenum">
              <a:rPr lang="en-GB" smtClean="0"/>
              <a:t>‹#›</a:t>
            </a:fld>
            <a:endParaRPr lang="en-GB" dirty="0"/>
          </a:p>
        </p:txBody>
      </p:sp>
    </p:spTree>
    <p:extLst>
      <p:ext uri="{BB962C8B-B14F-4D97-AF65-F5344CB8AC3E}">
        <p14:creationId xmlns:p14="http://schemas.microsoft.com/office/powerpoint/2010/main" val="3453127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6570"/>
          </a:xfrm>
          <a:prstGeom prst="rect">
            <a:avLst/>
          </a:prstGeom>
        </p:spPr>
        <p:txBody>
          <a:bodyPr vert="horz" lIns="91147" tIns="45573" rIns="91147" bIns="45573" rtlCol="0"/>
          <a:lstStyle>
            <a:lvl1pPr algn="l">
              <a:defRPr sz="1200"/>
            </a:lvl1pPr>
          </a:lstStyle>
          <a:p>
            <a:endParaRPr lang="en-GB" dirty="0"/>
          </a:p>
        </p:txBody>
      </p:sp>
      <p:sp>
        <p:nvSpPr>
          <p:cNvPr id="3" name="Date Placeholder 2"/>
          <p:cNvSpPr>
            <a:spLocks noGrp="1"/>
          </p:cNvSpPr>
          <p:nvPr>
            <p:ph type="dt" idx="1"/>
          </p:nvPr>
        </p:nvSpPr>
        <p:spPr>
          <a:xfrm>
            <a:off x="3863032" y="0"/>
            <a:ext cx="2955290" cy="496570"/>
          </a:xfrm>
          <a:prstGeom prst="rect">
            <a:avLst/>
          </a:prstGeom>
        </p:spPr>
        <p:txBody>
          <a:bodyPr vert="horz" lIns="91147" tIns="45573" rIns="91147" bIns="45573" rtlCol="0"/>
          <a:lstStyle>
            <a:lvl1pPr algn="r">
              <a:defRPr sz="1200"/>
            </a:lvl1pPr>
          </a:lstStyle>
          <a:p>
            <a:fld id="{AFAAB0DC-8F53-415E-A7C0-3393D09CC6E7}" type="datetimeFigureOut">
              <a:rPr lang="en-GB" smtClean="0"/>
              <a:t>29/02/2016</a:t>
            </a:fld>
            <a:endParaRPr lang="en-GB" dirty="0"/>
          </a:p>
        </p:txBody>
      </p:sp>
      <p:sp>
        <p:nvSpPr>
          <p:cNvPr id="4" name="Slide Image Placeholder 3"/>
          <p:cNvSpPr>
            <a:spLocks noGrp="1" noRot="1" noChangeAspect="1"/>
          </p:cNvSpPr>
          <p:nvPr>
            <p:ph type="sldImg" idx="2"/>
          </p:nvPr>
        </p:nvSpPr>
        <p:spPr>
          <a:xfrm>
            <a:off x="927100" y="744538"/>
            <a:ext cx="4965700" cy="3724275"/>
          </a:xfrm>
          <a:prstGeom prst="rect">
            <a:avLst/>
          </a:prstGeom>
          <a:noFill/>
          <a:ln w="12700">
            <a:solidFill>
              <a:prstClr val="black"/>
            </a:solidFill>
          </a:ln>
        </p:spPr>
        <p:txBody>
          <a:bodyPr vert="horz" lIns="91147" tIns="45573" rIns="91147" bIns="45573" rtlCol="0" anchor="ctr"/>
          <a:lstStyle/>
          <a:p>
            <a:endParaRPr lang="en-GB" dirty="0"/>
          </a:p>
        </p:txBody>
      </p:sp>
      <p:sp>
        <p:nvSpPr>
          <p:cNvPr id="5" name="Notes Placeholder 4"/>
          <p:cNvSpPr>
            <a:spLocks noGrp="1"/>
          </p:cNvSpPr>
          <p:nvPr>
            <p:ph type="body" sz="quarter" idx="3"/>
          </p:nvPr>
        </p:nvSpPr>
        <p:spPr>
          <a:xfrm>
            <a:off x="681991" y="4717415"/>
            <a:ext cx="5455920" cy="4469131"/>
          </a:xfrm>
          <a:prstGeom prst="rect">
            <a:avLst/>
          </a:prstGeom>
        </p:spPr>
        <p:txBody>
          <a:bodyPr vert="horz" lIns="91147" tIns="45573" rIns="91147" bIns="455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55290" cy="496570"/>
          </a:xfrm>
          <a:prstGeom prst="rect">
            <a:avLst/>
          </a:prstGeom>
        </p:spPr>
        <p:txBody>
          <a:bodyPr vert="horz" lIns="91147" tIns="45573" rIns="91147" bIns="4557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33107"/>
            <a:ext cx="2955290" cy="496570"/>
          </a:xfrm>
          <a:prstGeom prst="rect">
            <a:avLst/>
          </a:prstGeom>
        </p:spPr>
        <p:txBody>
          <a:bodyPr vert="horz" lIns="91147" tIns="45573" rIns="91147" bIns="45573" rtlCol="0" anchor="b"/>
          <a:lstStyle>
            <a:lvl1pPr algn="r">
              <a:defRPr sz="1200"/>
            </a:lvl1pPr>
          </a:lstStyle>
          <a:p>
            <a:fld id="{B8D7311C-9DAB-414B-B232-2F4CAA35F181}" type="slidenum">
              <a:rPr lang="en-GB" smtClean="0"/>
              <a:t>‹#›</a:t>
            </a:fld>
            <a:endParaRPr lang="en-GB" dirty="0"/>
          </a:p>
        </p:txBody>
      </p:sp>
    </p:spTree>
    <p:extLst>
      <p:ext uri="{BB962C8B-B14F-4D97-AF65-F5344CB8AC3E}">
        <p14:creationId xmlns:p14="http://schemas.microsoft.com/office/powerpoint/2010/main" val="88153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here today</a:t>
            </a:r>
            <a:r>
              <a:rPr lang="en-GB" baseline="0" dirty="0" smtClean="0"/>
              <a:t> to talk to you about the National Emergency Laparotomy Audit. You may have seen mentioned of this work around the College.</a:t>
            </a:r>
          </a:p>
          <a:p>
            <a:r>
              <a:rPr lang="en-GB" baseline="0" dirty="0" smtClean="0"/>
              <a:t>But before I get onto the project I would like your help to resolve an issue that has plagued the audit since it started – How to pronounce its initials N E L A?</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a:t>
            </a:fld>
            <a:endParaRPr lang="en-GB" dirty="0"/>
          </a:p>
        </p:txBody>
      </p:sp>
    </p:spTree>
    <p:extLst>
      <p:ext uri="{BB962C8B-B14F-4D97-AF65-F5344CB8AC3E}">
        <p14:creationId xmlns:p14="http://schemas.microsoft.com/office/powerpoint/2010/main" val="1992333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included a section on how to read the report –</a:t>
            </a:r>
            <a:r>
              <a:rPr lang="en-GB" baseline="0" dirty="0" smtClean="0"/>
              <a:t> providing guidance on what each section of the report meant and how best to read it specifically online.</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10</a:t>
            </a:fld>
            <a:endParaRPr lang="en-GB" dirty="0"/>
          </a:p>
        </p:txBody>
      </p:sp>
    </p:spTree>
    <p:extLst>
      <p:ext uri="{BB962C8B-B14F-4D97-AF65-F5344CB8AC3E}">
        <p14:creationId xmlns:p14="http://schemas.microsoft.com/office/powerpoint/2010/main" val="156780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Both the Exec summary and the start of the Full Patient report included a section of all the recommendations made by the NELA</a:t>
            </a:r>
            <a:r>
              <a:rPr lang="en-GB" baseline="0" dirty="0" smtClean="0"/>
              <a:t> project team.</a:t>
            </a:r>
          </a:p>
          <a:p>
            <a:endParaRPr lang="en-GB" baseline="0" dirty="0" smtClean="0"/>
          </a:p>
          <a:p>
            <a:r>
              <a:rPr lang="en-GB" baseline="0" dirty="0" smtClean="0"/>
              <a:t>These recommendations were divided up by who they were aimed at. There were specific recommendations that should be followed by Commissioners, CEO’s, Medical and Clinical Directors, Individual clinicians be they Surgeons, Anaesthetists, Nursing staff etc. And some recommendations for those NELA leads participating in the audit on how they can push local quality improvement.</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11</a:t>
            </a:fld>
            <a:endParaRPr lang="en-GB" dirty="0"/>
          </a:p>
        </p:txBody>
      </p:sp>
    </p:spTree>
    <p:extLst>
      <p:ext uri="{BB962C8B-B14F-4D97-AF65-F5344CB8AC3E}">
        <p14:creationId xmlns:p14="http://schemas.microsoft.com/office/powerpoint/2010/main" val="417117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report was divided into chapters covering specific measures.</a:t>
            </a:r>
          </a:p>
          <a:p>
            <a:endParaRPr lang="en-GB" dirty="0" smtClean="0"/>
          </a:p>
          <a:p>
            <a:r>
              <a:rPr lang="en-GB" dirty="0" smtClean="0"/>
              <a:t>Within</a:t>
            </a:r>
            <a:r>
              <a:rPr lang="en-GB" baseline="0" dirty="0" smtClean="0"/>
              <a:t> these chapters each measure spelled out the Key Standards that hospital sites were being measured against. The actual questions asked in the audit, the key findings and then the recommendations from the NELA project team.</a:t>
            </a:r>
          </a:p>
          <a:p>
            <a:endParaRPr lang="en-GB" baseline="0" dirty="0" smtClean="0"/>
          </a:p>
          <a:p>
            <a:r>
              <a:rPr lang="en-GB" baseline="0" dirty="0" smtClean="0"/>
              <a:t>The report highlights how all these elements are linked and how change can improve quality of care locally.</a:t>
            </a:r>
          </a:p>
          <a:p>
            <a:endParaRPr lang="en-GB" baseline="0" dirty="0" smtClean="0"/>
          </a:p>
          <a:p>
            <a:r>
              <a:rPr lang="en-GB" baseline="0" dirty="0" smtClean="0"/>
              <a:t>The chapters also highlight examples of best practice - we contacted good performing sites and asked them what they did to get such results, this allowed us to share these with all participants both in the report and on the website.</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12</a:t>
            </a:fld>
            <a:endParaRPr lang="en-GB" dirty="0"/>
          </a:p>
        </p:txBody>
      </p:sp>
    </p:spTree>
    <p:extLst>
      <p:ext uri="{BB962C8B-B14F-4D97-AF65-F5344CB8AC3E}">
        <p14:creationId xmlns:p14="http://schemas.microsoft.com/office/powerpoint/2010/main" val="247680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report the NELA team also included a RAG table of key measures. This allows for a quick look for participating</a:t>
            </a:r>
            <a:r>
              <a:rPr lang="en-GB" baseline="0" dirty="0" smtClean="0"/>
              <a:t> sites to see where they stand. In future reports it will also allow for comparison to measure whether there has been improvement from one year to the next. </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13</a:t>
            </a:fld>
            <a:endParaRPr lang="en-GB" dirty="0"/>
          </a:p>
        </p:txBody>
      </p:sp>
    </p:spTree>
    <p:extLst>
      <p:ext uri="{BB962C8B-B14F-4D97-AF65-F5344CB8AC3E}">
        <p14:creationId xmlns:p14="http://schemas.microsoft.com/office/powerpoint/2010/main" val="242063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team decided to include an extra feature in the report last year – that was a patient story. This story was a representative case which was based on</a:t>
            </a:r>
            <a:r>
              <a:rPr lang="en-GB" baseline="0" dirty="0" smtClean="0"/>
              <a:t> the experience of a real patient who had an emergency laparotomy.</a:t>
            </a:r>
          </a:p>
          <a:p>
            <a:endParaRPr lang="en-GB" baseline="0" dirty="0" smtClean="0"/>
          </a:p>
          <a:p>
            <a:r>
              <a:rPr lang="en-GB" baseline="0" dirty="0" smtClean="0"/>
              <a:t>These short vignettes were placed at appropriate places within several chapters to keep the patient experience at the centre of the report. This helped to bring to life the recommendations and how they truly impact on the patient.</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14</a:t>
            </a:fld>
            <a:endParaRPr lang="en-GB" dirty="0"/>
          </a:p>
        </p:txBody>
      </p:sp>
    </p:spTree>
    <p:extLst>
      <p:ext uri="{BB962C8B-B14F-4D97-AF65-F5344CB8AC3E}">
        <p14:creationId xmlns:p14="http://schemas.microsoft.com/office/powerpoint/2010/main" val="309573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backed up the messages within the report with further documents that are aimed at assisting</a:t>
            </a:r>
            <a:r>
              <a:rPr lang="en-GB" baseline="0" dirty="0" smtClean="0"/>
              <a:t> participants locally to measure their performance and carry out local quality improvement.</a:t>
            </a:r>
          </a:p>
          <a:p>
            <a:endParaRPr lang="en-GB" baseline="0" dirty="0" smtClean="0"/>
          </a:p>
          <a:p>
            <a:r>
              <a:rPr lang="en-GB" baseline="0" dirty="0" smtClean="0"/>
              <a:t>Hospital action plans - These forms provide an action plan to assist hospital sites in ensuring they are meeting the recommendations laid out in the NELA Patient Report and Organisational Report and if not what actions need to be taken to achieve these aims.</a:t>
            </a:r>
          </a:p>
          <a:p>
            <a:endParaRPr lang="en-GB" baseline="0" dirty="0" smtClean="0"/>
          </a:p>
          <a:p>
            <a:r>
              <a:rPr lang="en-GB" baseline="0" dirty="0" smtClean="0"/>
              <a:t>Presentation – provides a template that can be used for local presentations. Set of slides and notes for NELA Local Leads to present to their colleagues on the findings of the Patient Audit and Organisational Audit. Individual hospital outcome data for the Patient Audit slide-set can be found under the Hospital Documents page on the NELA online web tool.</a:t>
            </a:r>
          </a:p>
          <a:p>
            <a:endParaRPr lang="en-GB" baseline="0" dirty="0" smtClean="0"/>
          </a:p>
          <a:p>
            <a:r>
              <a:rPr lang="en-GB" dirty="0" smtClean="0"/>
              <a:t>We have been explicit in the report that this is about continuous local QI that uses local data to capture local performance, and not “audit” in the traditional sense of waiting for an annual report (and then ignoring it)!</a:t>
            </a:r>
          </a:p>
          <a:p>
            <a:endParaRPr lang="en-GB" dirty="0" smtClean="0"/>
          </a:p>
          <a:p>
            <a:r>
              <a:rPr lang="en-GB" dirty="0" smtClean="0"/>
              <a:t>The report alongside all the other elements we are making available to participants is about ongoing local improvement.</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15</a:t>
            </a:fld>
            <a:endParaRPr lang="en-GB" dirty="0"/>
          </a:p>
        </p:txBody>
      </p:sp>
    </p:spTree>
    <p:extLst>
      <p:ext uri="{BB962C8B-B14F-4D97-AF65-F5344CB8AC3E}">
        <p14:creationId xmlns:p14="http://schemas.microsoft.com/office/powerpoint/2010/main" val="1455923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‘Dashboard’ is providing real-time local data in comparison to National data in easy to understand graphs.</a:t>
            </a:r>
          </a:p>
          <a:p>
            <a:endParaRPr lang="en-GB" dirty="0" smtClean="0"/>
          </a:p>
          <a:p>
            <a:r>
              <a:rPr lang="en-GB" dirty="0" smtClean="0"/>
              <a:t>- It assists with entering data showing which cases need completing</a:t>
            </a:r>
          </a:p>
          <a:p>
            <a:endParaRPr lang="en-GB" dirty="0" smtClean="0"/>
          </a:p>
          <a:p>
            <a:r>
              <a:rPr lang="en-GB" dirty="0" smtClean="0"/>
              <a:t>And We continue to continue to develop this to include</a:t>
            </a:r>
            <a:r>
              <a:rPr lang="en-GB" baseline="0" dirty="0" smtClean="0"/>
              <a:t> key indicators:</a:t>
            </a:r>
          </a:p>
          <a:p>
            <a:pPr marL="170900" indent="-170900">
              <a:buFontTx/>
              <a:buChar char="-"/>
            </a:pPr>
            <a:r>
              <a:rPr lang="en-GB" baseline="0" dirty="0" smtClean="0"/>
              <a:t>Presence of consultants</a:t>
            </a:r>
          </a:p>
          <a:p>
            <a:pPr marL="170900" indent="-170900">
              <a:buFontTx/>
              <a:buChar char="-"/>
            </a:pPr>
            <a:r>
              <a:rPr lang="en-GB" baseline="0" dirty="0" smtClean="0"/>
              <a:t>Timeliness of operation</a:t>
            </a:r>
          </a:p>
          <a:p>
            <a:pPr marL="170900" indent="-170900">
              <a:buFontTx/>
              <a:buChar char="-"/>
            </a:pPr>
            <a:r>
              <a:rPr lang="en-GB" baseline="0" dirty="0" smtClean="0"/>
              <a:t>Post op information etc</a:t>
            </a:r>
          </a:p>
          <a:p>
            <a:pPr marL="170900" indent="-170900">
              <a:buFontTx/>
              <a:buChar char="-"/>
            </a:pPr>
            <a:endParaRPr lang="en-GB" baseline="0" dirty="0" smtClean="0"/>
          </a:p>
        </p:txBody>
      </p:sp>
      <p:sp>
        <p:nvSpPr>
          <p:cNvPr id="4" name="Slide Number Placeholder 3"/>
          <p:cNvSpPr>
            <a:spLocks noGrp="1"/>
          </p:cNvSpPr>
          <p:nvPr>
            <p:ph type="sldNum" sz="quarter" idx="10"/>
          </p:nvPr>
        </p:nvSpPr>
        <p:spPr/>
        <p:txBody>
          <a:bodyPr/>
          <a:lstStyle/>
          <a:p>
            <a:fld id="{B8D7311C-9DAB-414B-B232-2F4CAA35F181}" type="slidenum">
              <a:rPr lang="en-GB" smtClean="0"/>
              <a:t>16</a:t>
            </a:fld>
            <a:endParaRPr lang="en-GB" dirty="0"/>
          </a:p>
        </p:txBody>
      </p:sp>
    </p:spTree>
    <p:extLst>
      <p:ext uri="{BB962C8B-B14F-4D97-AF65-F5344CB8AC3E}">
        <p14:creationId xmlns:p14="http://schemas.microsoft.com/office/powerpoint/2010/main" val="1467253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Thanks very much…. Any questions</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17</a:t>
            </a:fld>
            <a:endParaRPr lang="en-GB" dirty="0"/>
          </a:p>
        </p:txBody>
      </p:sp>
    </p:spTree>
    <p:extLst>
      <p:ext uri="{BB962C8B-B14F-4D97-AF65-F5344CB8AC3E}">
        <p14:creationId xmlns:p14="http://schemas.microsoft.com/office/powerpoint/2010/main" val="207055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two thoughts for how to pronounce the letters N E L A – Does</a:t>
            </a:r>
            <a:r>
              <a:rPr lang="en-GB" baseline="0" dirty="0" smtClean="0"/>
              <a:t> it rhyme with Umbrella or with Peeler?</a:t>
            </a:r>
          </a:p>
          <a:p>
            <a:endParaRPr lang="en-GB" baseline="0" dirty="0" smtClean="0"/>
          </a:p>
          <a:p>
            <a:r>
              <a:rPr lang="en-GB" baseline="0" dirty="0" smtClean="0"/>
              <a:t>So what do you think is it NELA or NELA?</a:t>
            </a:r>
          </a:p>
          <a:p>
            <a:r>
              <a:rPr lang="en-GB" baseline="0" dirty="0" smtClean="0"/>
              <a:t>… Now that we have resolved that important issue we can go on…</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2</a:t>
            </a:fld>
            <a:endParaRPr lang="en-GB" dirty="0"/>
          </a:p>
        </p:txBody>
      </p:sp>
    </p:spTree>
    <p:extLst>
      <p:ext uri="{BB962C8B-B14F-4D97-AF65-F5344CB8AC3E}">
        <p14:creationId xmlns:p14="http://schemas.microsoft.com/office/powerpoint/2010/main" val="967578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exactly is a Laparotomy:</a:t>
            </a:r>
          </a:p>
          <a:p>
            <a:r>
              <a:rPr lang="en-GB" dirty="0" smtClean="0"/>
              <a:t>It is an</a:t>
            </a:r>
            <a:r>
              <a:rPr lang="en-GB" baseline="0" dirty="0" smtClean="0"/>
              <a:t> operation for people with severe abdominal pain to find the cause of the problem.</a:t>
            </a:r>
          </a:p>
          <a:p>
            <a:r>
              <a:rPr lang="en-GB" baseline="0" dirty="0" smtClean="0"/>
              <a:t>A cut / incision is made to open the abdomen (stomach area) and it is carried out for several reasons like:</a:t>
            </a:r>
          </a:p>
          <a:p>
            <a:pPr marL="170900" indent="-170900">
              <a:buFontTx/>
              <a:buChar char="-"/>
            </a:pPr>
            <a:r>
              <a:rPr lang="en-GB" baseline="0" dirty="0" smtClean="0"/>
              <a:t>Blockage / obstruction in bowel</a:t>
            </a:r>
          </a:p>
          <a:p>
            <a:pPr marL="170900" indent="-170900">
              <a:buFontTx/>
              <a:buChar char="-"/>
            </a:pPr>
            <a:r>
              <a:rPr lang="en-GB" baseline="0" dirty="0" smtClean="0"/>
              <a:t>Bowel perforation (burst)</a:t>
            </a:r>
          </a:p>
          <a:p>
            <a:pPr marL="170900" indent="-170900">
              <a:buFontTx/>
              <a:buChar char="-"/>
            </a:pPr>
            <a:r>
              <a:rPr lang="en-GB" baseline="0" dirty="0" smtClean="0"/>
              <a:t>Bleeding etc </a:t>
            </a:r>
            <a:r>
              <a:rPr lang="en-GB" baseline="0" dirty="0" smtClean="0"/>
              <a:t>etc</a:t>
            </a:r>
            <a:endParaRPr lang="en-GB" baseline="0" dirty="0" smtClean="0"/>
          </a:p>
          <a:p>
            <a:endParaRPr lang="en-GB" baseline="0" dirty="0" smtClean="0"/>
          </a:p>
          <a:p>
            <a:r>
              <a:rPr lang="en-GB" baseline="0" dirty="0" smtClean="0"/>
              <a:t>You get the idea…. Not very nice</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3</a:t>
            </a:fld>
            <a:endParaRPr lang="en-GB" dirty="0"/>
          </a:p>
        </p:txBody>
      </p:sp>
    </p:spTree>
    <p:extLst>
      <p:ext uri="{BB962C8B-B14F-4D97-AF65-F5344CB8AC3E}">
        <p14:creationId xmlns:p14="http://schemas.microsoft.com/office/powerpoint/2010/main" val="417935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a:t>
            </a:r>
            <a:r>
              <a:rPr lang="en-GB" baseline="0" dirty="0" smtClean="0"/>
              <a:t> that is what a laparotomy is, now let me give you an overview of the project:</a:t>
            </a:r>
          </a:p>
          <a:p>
            <a:pPr marL="170900" indent="-170900">
              <a:buFontTx/>
              <a:buChar char="-"/>
            </a:pPr>
            <a:r>
              <a:rPr lang="en-GB" baseline="0" dirty="0" smtClean="0"/>
              <a:t>Which has been going since December 2012, with an original run of 3 years and we have recently found out it will be extended by a further 2 years.</a:t>
            </a:r>
          </a:p>
          <a:p>
            <a:pPr marL="170900" indent="-170900">
              <a:buFontTx/>
              <a:buChar char="-"/>
            </a:pPr>
            <a:r>
              <a:rPr lang="en-GB" baseline="0" dirty="0" smtClean="0"/>
              <a:t>We have all eligible hospitals in England and Wales participating</a:t>
            </a:r>
          </a:p>
          <a:p>
            <a:pPr marL="170900" indent="-170900">
              <a:buFontTx/>
              <a:buChar char="-"/>
            </a:pPr>
            <a:r>
              <a:rPr lang="en-GB" baseline="0" dirty="0" smtClean="0"/>
              <a:t>And we have had very good take up by hospitals with over 45 thousand patient cases entered and over 6,000 users registered</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4</a:t>
            </a:fld>
            <a:endParaRPr lang="en-GB" dirty="0"/>
          </a:p>
        </p:txBody>
      </p:sp>
    </p:spTree>
    <p:extLst>
      <p:ext uri="{BB962C8B-B14F-4D97-AF65-F5344CB8AC3E}">
        <p14:creationId xmlns:p14="http://schemas.microsoft.com/office/powerpoint/2010/main" val="142399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 was commissioned because many</a:t>
            </a:r>
            <a:r>
              <a:rPr lang="en-GB" baseline="0" dirty="0" smtClean="0"/>
              <a:t> </a:t>
            </a:r>
            <a:r>
              <a:rPr lang="en-GB" baseline="0" dirty="0" smtClean="0"/>
              <a:t>laparotomies </a:t>
            </a:r>
            <a:r>
              <a:rPr lang="en-GB" baseline="0" dirty="0" smtClean="0"/>
              <a:t>are performed each year, over 30 thousand.</a:t>
            </a:r>
          </a:p>
          <a:p>
            <a:endParaRPr lang="en-GB" baseline="0" dirty="0" smtClean="0"/>
          </a:p>
          <a:p>
            <a:r>
              <a:rPr lang="en-GB" baseline="0" dirty="0" smtClean="0"/>
              <a:t>Previous work by the Emergency Laparotomy Network showed evidence that too many people die undergoing Emergency Laparotomies</a:t>
            </a:r>
          </a:p>
          <a:p>
            <a:endParaRPr lang="en-GB" baseline="0" dirty="0" smtClean="0"/>
          </a:p>
          <a:p>
            <a:r>
              <a:rPr lang="en-GB" baseline="0" dirty="0" smtClean="0"/>
              <a:t>Overall aim of the audit</a:t>
            </a:r>
          </a:p>
          <a:p>
            <a:pPr marL="170900" indent="-170900">
              <a:buFontTx/>
              <a:buChar char="-"/>
            </a:pPr>
            <a:r>
              <a:rPr lang="en-GB" baseline="0" dirty="0" smtClean="0"/>
              <a:t>is to Improve quality of care for these patients.</a:t>
            </a:r>
          </a:p>
          <a:p>
            <a:pPr marL="170900" indent="-170900">
              <a:buFontTx/>
              <a:buChar char="-"/>
            </a:pPr>
            <a:r>
              <a:rPr lang="en-GB" baseline="0" dirty="0" smtClean="0"/>
              <a:t>We are also hoping to use the audit to facilitate quality improvement </a:t>
            </a:r>
            <a:r>
              <a:rPr lang="en-GB" baseline="0" dirty="0" smtClean="0"/>
              <a:t>initiatives</a:t>
            </a:r>
            <a:endParaRPr lang="en-GB" baseline="0" dirty="0" smtClean="0"/>
          </a:p>
          <a:p>
            <a:pPr marL="170900" indent="-170900">
              <a:buFontTx/>
              <a:buChar char="-"/>
            </a:pPr>
            <a:r>
              <a:rPr lang="en-GB" baseline="0" dirty="0" smtClean="0"/>
              <a:t>And it allows to compare data</a:t>
            </a:r>
          </a:p>
          <a:p>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5</a:t>
            </a:fld>
            <a:endParaRPr lang="en-GB" dirty="0"/>
          </a:p>
        </p:txBody>
      </p:sp>
    </p:spTree>
    <p:extLst>
      <p:ext uri="{BB962C8B-B14F-4D97-AF65-F5344CB8AC3E}">
        <p14:creationId xmlns:p14="http://schemas.microsoft.com/office/powerpoint/2010/main" val="363118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we have many stakeholders represented on the project, providing important advice. Organisations like:</a:t>
            </a:r>
          </a:p>
          <a:p>
            <a:r>
              <a:rPr lang="en-GB" dirty="0" smtClean="0"/>
              <a:t>- British Geriatric Society</a:t>
            </a:r>
          </a:p>
          <a:p>
            <a:r>
              <a:rPr lang="en-GB" dirty="0" smtClean="0"/>
              <a:t>- Patient Reps</a:t>
            </a:r>
          </a:p>
          <a:p>
            <a:r>
              <a:rPr lang="en-GB" dirty="0" smtClean="0"/>
              <a:t>- Commissioners</a:t>
            </a:r>
          </a:p>
          <a:p>
            <a:r>
              <a:rPr lang="en-GB" dirty="0" smtClean="0"/>
              <a:t>- and other Royal Colleges</a:t>
            </a:r>
          </a:p>
          <a:p>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6</a:t>
            </a:fld>
            <a:endParaRPr lang="en-GB" dirty="0"/>
          </a:p>
        </p:txBody>
      </p:sp>
    </p:spTree>
    <p:extLst>
      <p:ext uri="{BB962C8B-B14F-4D97-AF65-F5344CB8AC3E}">
        <p14:creationId xmlns:p14="http://schemas.microsoft.com/office/powerpoint/2010/main" val="52482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far we have published an Organisational report in May 2014 and the First</a:t>
            </a:r>
            <a:r>
              <a:rPr lang="en-GB" baseline="0" dirty="0" smtClean="0"/>
              <a:t> Patient Report in June 2015.</a:t>
            </a:r>
          </a:p>
          <a:p>
            <a:endParaRPr lang="en-GB" baseline="0" dirty="0" smtClean="0"/>
          </a:p>
          <a:p>
            <a:r>
              <a:rPr lang="en-GB" baseline="0" dirty="0" smtClean="0"/>
              <a:t>We are due to publish the Second Patient Report in June 2016.</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7</a:t>
            </a:fld>
            <a:endParaRPr lang="en-GB" dirty="0"/>
          </a:p>
        </p:txBody>
      </p:sp>
    </p:spTree>
    <p:extLst>
      <p:ext uri="{BB962C8B-B14F-4D97-AF65-F5344CB8AC3E}">
        <p14:creationId xmlns:p14="http://schemas.microsoft.com/office/powerpoint/2010/main" val="941696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project team publish a short Executive Summary which includes all the Key Themes, Recommendations and Findings</a:t>
            </a:r>
            <a:r>
              <a:rPr lang="en-GB" baseline="0" dirty="0" smtClean="0"/>
              <a:t> as a shorted version of the full report.</a:t>
            </a:r>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8</a:t>
            </a:fld>
            <a:endParaRPr lang="en-GB" dirty="0"/>
          </a:p>
        </p:txBody>
      </p:sp>
    </p:spTree>
    <p:extLst>
      <p:ext uri="{BB962C8B-B14F-4D97-AF65-F5344CB8AC3E}">
        <p14:creationId xmlns:p14="http://schemas.microsoft.com/office/powerpoint/2010/main" val="223530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full report the Project Team decided to write one report that was</a:t>
            </a:r>
            <a:r>
              <a:rPr lang="en-GB" baseline="0" dirty="0" smtClean="0"/>
              <a:t> both aimed at Clinicians, Managers and the Public. The language used intentionally tried to be understood by all. So that the pubic could get something out of it without talking down to the medical profession.</a:t>
            </a:r>
          </a:p>
          <a:p>
            <a:endParaRPr lang="en-GB" baseline="0" dirty="0" smtClean="0"/>
          </a:p>
          <a:p>
            <a:r>
              <a:rPr lang="en-GB" baseline="0" dirty="0" smtClean="0"/>
              <a:t>The full report was predominantly meant to be read as an online document. Allowing for specific phrases to be searched, for tables to be zoomed in on .</a:t>
            </a:r>
          </a:p>
          <a:p>
            <a:endParaRPr lang="en-GB" dirty="0"/>
          </a:p>
        </p:txBody>
      </p:sp>
      <p:sp>
        <p:nvSpPr>
          <p:cNvPr id="4" name="Slide Number Placeholder 3"/>
          <p:cNvSpPr>
            <a:spLocks noGrp="1"/>
          </p:cNvSpPr>
          <p:nvPr>
            <p:ph type="sldNum" sz="quarter" idx="10"/>
          </p:nvPr>
        </p:nvSpPr>
        <p:spPr/>
        <p:txBody>
          <a:bodyPr/>
          <a:lstStyle/>
          <a:p>
            <a:fld id="{B8D7311C-9DAB-414B-B232-2F4CAA35F181}" type="slidenum">
              <a:rPr lang="en-GB" smtClean="0"/>
              <a:t>9</a:t>
            </a:fld>
            <a:endParaRPr lang="en-GB" dirty="0"/>
          </a:p>
        </p:txBody>
      </p:sp>
    </p:spTree>
    <p:extLst>
      <p:ext uri="{BB962C8B-B14F-4D97-AF65-F5344CB8AC3E}">
        <p14:creationId xmlns:p14="http://schemas.microsoft.com/office/powerpoint/2010/main" val="27043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199055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435307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90803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216244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38296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69730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1451604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10732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238743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158912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292CE-689C-4A6D-BC4E-531C7DBFB75E}" type="datetimeFigureOut">
              <a:rPr lang="en-GB" smtClean="0"/>
              <a:t>29/02/2016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63B741-AD33-4AE9-998D-FC6CA9A2A521}" type="slidenum">
              <a:rPr lang="en-GB" smtClean="0"/>
              <a:t>‹#›</a:t>
            </a:fld>
            <a:endParaRPr lang="en-GB" dirty="0"/>
          </a:p>
        </p:txBody>
      </p:sp>
    </p:spTree>
    <p:extLst>
      <p:ext uri="{BB962C8B-B14F-4D97-AF65-F5344CB8AC3E}">
        <p14:creationId xmlns:p14="http://schemas.microsoft.com/office/powerpoint/2010/main" val="400716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292CE-689C-4A6D-BC4E-531C7DBFB75E}" type="datetimeFigureOut">
              <a:rPr lang="en-GB" smtClean="0"/>
              <a:t>29/02/2016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3B741-AD33-4AE9-998D-FC6CA9A2A521}" type="slidenum">
              <a:rPr lang="en-GB" smtClean="0"/>
              <a:t>‹#›</a:t>
            </a:fld>
            <a:endParaRPr lang="en-GB" dirty="0"/>
          </a:p>
        </p:txBody>
      </p:sp>
    </p:spTree>
    <p:extLst>
      <p:ext uri="{BB962C8B-B14F-4D97-AF65-F5344CB8AC3E}">
        <p14:creationId xmlns:p14="http://schemas.microsoft.com/office/powerpoint/2010/main" val="244487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emf"/><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548681"/>
            <a:ext cx="4248472"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19672" y="3501008"/>
            <a:ext cx="5616624" cy="2739211"/>
          </a:xfrm>
          <a:prstGeom prst="rect">
            <a:avLst/>
          </a:prstGeom>
          <a:noFill/>
        </p:spPr>
        <p:txBody>
          <a:bodyPr wrap="square" rtlCol="0">
            <a:spAutoFit/>
          </a:bodyPr>
          <a:lstStyle/>
          <a:p>
            <a:pPr algn="ctr"/>
            <a:r>
              <a:rPr lang="en-GB" sz="2800" dirty="0" smtClean="0">
                <a:solidFill>
                  <a:srgbClr val="0070C0"/>
                </a:solidFill>
              </a:rPr>
              <a:t>Developing a structured narrative with an improvement message</a:t>
            </a:r>
            <a:endParaRPr lang="en-GB" dirty="0" smtClean="0">
              <a:solidFill>
                <a:srgbClr val="0070C0"/>
              </a:solidFill>
            </a:endParaRPr>
          </a:p>
          <a:p>
            <a:pPr algn="ctr"/>
            <a:endParaRPr lang="en-GB" dirty="0"/>
          </a:p>
          <a:p>
            <a:pPr algn="ctr"/>
            <a:endParaRPr lang="en-GB" sz="1400" dirty="0" smtClean="0"/>
          </a:p>
          <a:p>
            <a:pPr algn="ctr"/>
            <a:endParaRPr lang="en-GB" sz="1400" dirty="0"/>
          </a:p>
          <a:p>
            <a:pPr algn="ctr"/>
            <a:endParaRPr lang="en-GB" sz="1400" dirty="0" smtClean="0"/>
          </a:p>
          <a:p>
            <a:pPr algn="ctr"/>
            <a:endParaRPr lang="en-GB" sz="1400" dirty="0"/>
          </a:p>
          <a:p>
            <a:pPr algn="ctr"/>
            <a:r>
              <a:rPr lang="en-GB" sz="1400" dirty="0" smtClean="0"/>
              <a:t>Jose Lourtie</a:t>
            </a:r>
          </a:p>
          <a:p>
            <a:pPr algn="ctr"/>
            <a:r>
              <a:rPr lang="en-GB" sz="1400" dirty="0" smtClean="0"/>
              <a:t>NELA Project Manager</a:t>
            </a:r>
          </a:p>
          <a:p>
            <a:pPr algn="ctr"/>
            <a:r>
              <a:rPr lang="en-GB" sz="1400" dirty="0" smtClean="0"/>
              <a:t>Royal College of Anaesthetists</a:t>
            </a:r>
            <a:endParaRPr lang="en-GB" sz="1400" dirty="0"/>
          </a:p>
        </p:txBody>
      </p:sp>
    </p:spTree>
    <p:extLst>
      <p:ext uri="{BB962C8B-B14F-4D97-AF65-F5344CB8AC3E}">
        <p14:creationId xmlns:p14="http://schemas.microsoft.com/office/powerpoint/2010/main" val="296467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5" name="Content Placeholder 2"/>
          <p:cNvSpPr>
            <a:spLocks noGrp="1"/>
          </p:cNvSpPr>
          <p:nvPr>
            <p:ph idx="1"/>
          </p:nvPr>
        </p:nvSpPr>
        <p:spPr>
          <a:xfrm>
            <a:off x="457200" y="1600200"/>
            <a:ext cx="8229600" cy="4525963"/>
          </a:xfrm>
        </p:spPr>
        <p:txBody>
          <a:bodyPr>
            <a:normAutofit/>
          </a:bodyPr>
          <a:lstStyle/>
          <a:p>
            <a:r>
              <a:rPr lang="en-GB" sz="2400" dirty="0" smtClean="0"/>
              <a:t>Full Report:</a:t>
            </a:r>
          </a:p>
          <a:p>
            <a:pPr lvl="1"/>
            <a:r>
              <a:rPr lang="en-GB" sz="2000" dirty="0" smtClean="0"/>
              <a:t>How to read report</a:t>
            </a:r>
          </a:p>
        </p:txBody>
      </p:sp>
      <p:pic>
        <p:nvPicPr>
          <p:cNvPr id="6" name="Picture 5"/>
          <p:cNvPicPr/>
          <p:nvPr/>
        </p:nvPicPr>
        <p:blipFill rotWithShape="1">
          <a:blip r:embed="rId3"/>
          <a:srcRect l="15801" t="11019" r="18471" b="1828"/>
          <a:stretch/>
        </p:blipFill>
        <p:spPr bwMode="auto">
          <a:xfrm>
            <a:off x="3563888" y="1700808"/>
            <a:ext cx="4248472" cy="4248472"/>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087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5" name="Content Placeholder 2"/>
          <p:cNvSpPr>
            <a:spLocks noGrp="1"/>
          </p:cNvSpPr>
          <p:nvPr>
            <p:ph idx="1"/>
          </p:nvPr>
        </p:nvSpPr>
        <p:spPr>
          <a:xfrm>
            <a:off x="457200" y="1600200"/>
            <a:ext cx="8229600" cy="4525963"/>
          </a:xfrm>
        </p:spPr>
        <p:txBody>
          <a:bodyPr>
            <a:normAutofit/>
          </a:bodyPr>
          <a:lstStyle/>
          <a:p>
            <a:r>
              <a:rPr lang="en-GB" sz="2400" dirty="0" smtClean="0"/>
              <a:t>Full Report:</a:t>
            </a:r>
          </a:p>
          <a:p>
            <a:pPr lvl="1"/>
            <a:r>
              <a:rPr lang="en-GB" sz="2000" dirty="0" smtClean="0"/>
              <a:t>Overall Recommendations</a:t>
            </a:r>
            <a:endParaRPr lang="en-GB" sz="2000" dirty="0"/>
          </a:p>
          <a:p>
            <a:pPr lvl="2"/>
            <a:r>
              <a:rPr lang="en-GB" sz="1600" dirty="0"/>
              <a:t>Commissioners</a:t>
            </a:r>
          </a:p>
          <a:p>
            <a:pPr lvl="2"/>
            <a:r>
              <a:rPr lang="en-GB" sz="1600" dirty="0"/>
              <a:t>Chief Executives</a:t>
            </a:r>
          </a:p>
          <a:p>
            <a:pPr lvl="2"/>
            <a:r>
              <a:rPr lang="en-GB" sz="1600" dirty="0"/>
              <a:t>Medical and Clinical Directors</a:t>
            </a:r>
          </a:p>
          <a:p>
            <a:pPr lvl="2"/>
            <a:r>
              <a:rPr lang="en-GB" sz="1600" dirty="0"/>
              <a:t>Multidisciplinary teams</a:t>
            </a:r>
          </a:p>
          <a:p>
            <a:pPr lvl="2"/>
            <a:r>
              <a:rPr lang="en-GB" sz="1600" dirty="0"/>
              <a:t>NELA </a:t>
            </a:r>
            <a:r>
              <a:rPr lang="en-GB" sz="1600" dirty="0" smtClean="0"/>
              <a:t>Leads</a:t>
            </a:r>
            <a:r>
              <a:rPr lang="en-GB" sz="2000" dirty="0" smtClean="0"/>
              <a:t>	</a:t>
            </a:r>
          </a:p>
          <a:p>
            <a:pPr lvl="1"/>
            <a:endParaRPr lang="en-GB" sz="2000" dirty="0" smtClean="0"/>
          </a:p>
        </p:txBody>
      </p:sp>
      <p:pic>
        <p:nvPicPr>
          <p:cNvPr id="6" name="Picture 5"/>
          <p:cNvPicPr/>
          <p:nvPr/>
        </p:nvPicPr>
        <p:blipFill rotWithShape="1">
          <a:blip r:embed="rId3"/>
          <a:srcRect l="3825" t="9564" r="6157"/>
          <a:stretch/>
        </p:blipFill>
        <p:spPr bwMode="auto">
          <a:xfrm>
            <a:off x="4427984" y="2780928"/>
            <a:ext cx="4016673" cy="3168352"/>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534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5" name="Content Placeholder 2"/>
          <p:cNvSpPr>
            <a:spLocks noGrp="1"/>
          </p:cNvSpPr>
          <p:nvPr>
            <p:ph idx="1"/>
          </p:nvPr>
        </p:nvSpPr>
        <p:spPr>
          <a:xfrm>
            <a:off x="457200" y="1600200"/>
            <a:ext cx="8229600" cy="4525963"/>
          </a:xfrm>
        </p:spPr>
        <p:txBody>
          <a:bodyPr>
            <a:normAutofit/>
          </a:bodyPr>
          <a:lstStyle/>
          <a:p>
            <a:r>
              <a:rPr lang="en-GB" sz="2400" dirty="0" smtClean="0"/>
              <a:t>Full Report:</a:t>
            </a:r>
          </a:p>
          <a:p>
            <a:pPr lvl="1"/>
            <a:r>
              <a:rPr lang="en-GB" sz="2000" dirty="0" smtClean="0"/>
              <a:t>Standards</a:t>
            </a:r>
          </a:p>
          <a:p>
            <a:pPr lvl="1"/>
            <a:r>
              <a:rPr lang="en-GB" sz="2000" dirty="0" smtClean="0"/>
              <a:t>Findings</a:t>
            </a:r>
          </a:p>
          <a:p>
            <a:pPr lvl="1"/>
            <a:r>
              <a:rPr lang="en-GB" sz="2000" dirty="0" smtClean="0"/>
              <a:t>Audit Questions</a:t>
            </a:r>
          </a:p>
          <a:p>
            <a:pPr lvl="1"/>
            <a:r>
              <a:rPr lang="en-GB" sz="2000" dirty="0"/>
              <a:t>Specific </a:t>
            </a:r>
            <a:r>
              <a:rPr lang="en-GB" sz="2000" dirty="0" smtClean="0"/>
              <a:t>Recommendations</a:t>
            </a:r>
          </a:p>
          <a:p>
            <a:pPr lvl="1"/>
            <a:r>
              <a:rPr lang="en-GB" sz="2000" dirty="0" smtClean="0"/>
              <a:t>Best Practice</a:t>
            </a:r>
            <a:endParaRPr lang="en-GB" sz="2000" dirty="0"/>
          </a:p>
          <a:p>
            <a:pPr lvl="1"/>
            <a:endParaRPr lang="en-GB" sz="2000" dirty="0"/>
          </a:p>
        </p:txBody>
      </p:sp>
      <p:pic>
        <p:nvPicPr>
          <p:cNvPr id="6" name="Picture 5"/>
          <p:cNvPicPr/>
          <p:nvPr/>
        </p:nvPicPr>
        <p:blipFill rotWithShape="1">
          <a:blip r:embed="rId3"/>
          <a:srcRect l="11642" t="7277" r="13312" b="996"/>
          <a:stretch/>
        </p:blipFill>
        <p:spPr bwMode="auto">
          <a:xfrm>
            <a:off x="5148064" y="1124744"/>
            <a:ext cx="3240360" cy="2820342"/>
          </a:xfrm>
          <a:prstGeom prst="rect">
            <a:avLst/>
          </a:prstGeom>
          <a:ln w="28575">
            <a:solidFill>
              <a:schemeClr val="tx1"/>
            </a:solid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077071"/>
            <a:ext cx="3456384" cy="251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579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5" name="Content Placeholder 2"/>
          <p:cNvSpPr>
            <a:spLocks noGrp="1"/>
          </p:cNvSpPr>
          <p:nvPr>
            <p:ph idx="1"/>
          </p:nvPr>
        </p:nvSpPr>
        <p:spPr>
          <a:xfrm>
            <a:off x="457200" y="1600200"/>
            <a:ext cx="8229600" cy="4525963"/>
          </a:xfrm>
        </p:spPr>
        <p:txBody>
          <a:bodyPr>
            <a:normAutofit/>
          </a:bodyPr>
          <a:lstStyle/>
          <a:p>
            <a:r>
              <a:rPr lang="en-GB" sz="2400" dirty="0" smtClean="0"/>
              <a:t>Full Report:</a:t>
            </a:r>
          </a:p>
          <a:p>
            <a:pPr lvl="1"/>
            <a:r>
              <a:rPr lang="en-GB" sz="2000" dirty="0" smtClean="0"/>
              <a:t>RAG Table</a:t>
            </a:r>
          </a:p>
          <a:p>
            <a:pPr lvl="1"/>
            <a:r>
              <a:rPr lang="en-GB" sz="2000" dirty="0" smtClean="0"/>
              <a:t>Individual Hospital Results</a:t>
            </a:r>
            <a:endParaRPr lang="en-GB" sz="2000" dirty="0"/>
          </a:p>
          <a:p>
            <a:pPr lvl="1"/>
            <a:endParaRPr lang="en-GB" sz="2000"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23950" t="7069" r="25128" b="1405"/>
          <a:stretch/>
        </p:blipFill>
        <p:spPr bwMode="auto">
          <a:xfrm>
            <a:off x="4355976" y="1471427"/>
            <a:ext cx="4081929" cy="4621867"/>
          </a:xfrm>
          <a:prstGeom prst="rect">
            <a:avLst/>
          </a:prstGeom>
          <a:ln w="28575">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307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5" name="Content Placeholder 2"/>
          <p:cNvSpPr>
            <a:spLocks noGrp="1"/>
          </p:cNvSpPr>
          <p:nvPr>
            <p:ph idx="1"/>
          </p:nvPr>
        </p:nvSpPr>
        <p:spPr>
          <a:xfrm>
            <a:off x="457200" y="1600200"/>
            <a:ext cx="8229600" cy="4525963"/>
          </a:xfrm>
        </p:spPr>
        <p:txBody>
          <a:bodyPr>
            <a:normAutofit/>
          </a:bodyPr>
          <a:lstStyle/>
          <a:p>
            <a:r>
              <a:rPr lang="en-GB" sz="2400" dirty="0" smtClean="0"/>
              <a:t>Full Report:</a:t>
            </a:r>
          </a:p>
          <a:p>
            <a:pPr lvl="1"/>
            <a:r>
              <a:rPr lang="en-GB" sz="2000" dirty="0" smtClean="0"/>
              <a:t>Patient Story</a:t>
            </a:r>
            <a:endParaRPr lang="en-GB" sz="2000" dirty="0"/>
          </a:p>
        </p:txBody>
      </p:sp>
      <p:pic>
        <p:nvPicPr>
          <p:cNvPr id="6" name="Picture 5"/>
          <p:cNvPicPr/>
          <p:nvPr/>
        </p:nvPicPr>
        <p:blipFill rotWithShape="1">
          <a:blip r:embed="rId3"/>
          <a:srcRect l="16466" t="9772" r="16474" b="1826"/>
          <a:stretch/>
        </p:blipFill>
        <p:spPr bwMode="auto">
          <a:xfrm>
            <a:off x="3059832" y="1706481"/>
            <a:ext cx="4968552" cy="4320480"/>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71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5" name="Content Placeholder 2"/>
          <p:cNvSpPr>
            <a:spLocks noGrp="1"/>
          </p:cNvSpPr>
          <p:nvPr>
            <p:ph idx="1"/>
          </p:nvPr>
        </p:nvSpPr>
        <p:spPr>
          <a:xfrm>
            <a:off x="457200" y="1600200"/>
            <a:ext cx="8229600" cy="4525963"/>
          </a:xfrm>
        </p:spPr>
        <p:txBody>
          <a:bodyPr>
            <a:normAutofit/>
          </a:bodyPr>
          <a:lstStyle/>
          <a:p>
            <a:r>
              <a:rPr lang="en-GB" sz="2400" dirty="0" smtClean="0"/>
              <a:t>Post Report and Ongoing Support</a:t>
            </a:r>
          </a:p>
          <a:p>
            <a:pPr lvl="1"/>
            <a:r>
              <a:rPr lang="en-GB" sz="1600" dirty="0" smtClean="0"/>
              <a:t>Hospital Action Plans</a:t>
            </a:r>
          </a:p>
          <a:p>
            <a:pPr lvl="1"/>
            <a:r>
              <a:rPr lang="en-GB" sz="1600" dirty="0" smtClean="0"/>
              <a:t>Template PowerPoint presentation</a:t>
            </a:r>
          </a:p>
          <a:p>
            <a:pPr lvl="1"/>
            <a:r>
              <a:rPr lang="en-GB" sz="1600" dirty="0" smtClean="0"/>
              <a:t>Dashboard</a:t>
            </a:r>
          </a:p>
          <a:p>
            <a:pPr lvl="1"/>
            <a:endParaRPr lang="en-GB" sz="1600" dirty="0"/>
          </a:p>
        </p:txBody>
      </p:sp>
      <p:pic>
        <p:nvPicPr>
          <p:cNvPr id="7" name="Picture 6"/>
          <p:cNvPicPr/>
          <p:nvPr/>
        </p:nvPicPr>
        <p:blipFill rotWithShape="1">
          <a:blip r:embed="rId3"/>
          <a:srcRect l="2329" t="4574" r="2162" b="3703"/>
          <a:stretch/>
        </p:blipFill>
        <p:spPr bwMode="auto">
          <a:xfrm rot="20998467">
            <a:off x="685788" y="3212963"/>
            <a:ext cx="4389859" cy="2892350"/>
          </a:xfrm>
          <a:prstGeom prst="rect">
            <a:avLst/>
          </a:prstGeom>
          <a:ln w="28575">
            <a:solidFill>
              <a:schemeClr val="tx1"/>
            </a:solidFill>
          </a:ln>
          <a:extLst>
            <a:ext uri="{53640926-AAD7-44D8-BBD7-CCE9431645EC}">
              <a14:shadowObscured xmlns:a14="http://schemas.microsoft.com/office/drawing/2010/main"/>
            </a:ext>
          </a:extLst>
        </p:spPr>
      </p:pic>
      <p:pic>
        <p:nvPicPr>
          <p:cNvPr id="6" name="Picture 5"/>
          <p:cNvPicPr/>
          <p:nvPr/>
        </p:nvPicPr>
        <p:blipFill rotWithShape="1">
          <a:blip r:embed="rId4"/>
          <a:srcRect l="3826" t="5614" r="10150" b="1831"/>
          <a:stretch/>
        </p:blipFill>
        <p:spPr bwMode="auto">
          <a:xfrm rot="440281">
            <a:off x="5049552" y="2328734"/>
            <a:ext cx="3614341" cy="3199432"/>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3184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000" y="1944000"/>
              <a:ext cx="1995840" cy="15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10"/>
            <p:cNvGrpSpPr>
              <a:grpSpLocks noChangeAspect="1"/>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 y="1888"/>
                <a:ext cx="115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08"/>
                <a:ext cx="3060" cy="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5" y="1888"/>
                <a:ext cx="181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1" name="TextBox 10"/>
          <p:cNvSpPr txBox="1"/>
          <p:nvPr/>
        </p:nvSpPr>
        <p:spPr>
          <a:xfrm>
            <a:off x="884066" y="548680"/>
            <a:ext cx="7414282" cy="1015663"/>
          </a:xfrm>
          <a:prstGeom prst="rect">
            <a:avLst/>
          </a:prstGeom>
          <a:noFill/>
        </p:spPr>
        <p:txBody>
          <a:bodyPr wrap="square" rtlCol="0">
            <a:spAutoFit/>
          </a:bodyPr>
          <a:lstStyle/>
          <a:p>
            <a:r>
              <a:rPr lang="en-GB" sz="2400" b="1" dirty="0">
                <a:solidFill>
                  <a:srgbClr val="FF0000"/>
                </a:solidFill>
              </a:rPr>
              <a:t>NATIONAL EMERGENCY LAPAROTOMY AUDIT</a:t>
            </a:r>
          </a:p>
          <a:p>
            <a:endParaRPr lang="en-GB" dirty="0"/>
          </a:p>
          <a:p>
            <a:r>
              <a:rPr lang="en-GB" b="1" dirty="0" smtClean="0"/>
              <a:t>NELA DASHBOARD:</a:t>
            </a:r>
            <a:endParaRPr lang="en-GB" b="1"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4767" y="1904633"/>
            <a:ext cx="4183123" cy="376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83568" y="1721511"/>
            <a:ext cx="3384376" cy="4524315"/>
          </a:xfrm>
          <a:prstGeom prst="rect">
            <a:avLst/>
          </a:prstGeom>
          <a:noFill/>
        </p:spPr>
        <p:txBody>
          <a:bodyPr wrap="square" rtlCol="0">
            <a:spAutoFit/>
          </a:bodyPr>
          <a:lstStyle/>
          <a:p>
            <a:pPr marL="285750" indent="-285750">
              <a:buFont typeface="Wingdings" panose="05000000000000000000" pitchFamily="2" charset="2"/>
              <a:buChar char="§"/>
            </a:pPr>
            <a:r>
              <a:rPr lang="en-GB" dirty="0" smtClean="0"/>
              <a:t>New Quality Improvement initiative being developed</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Provides real-time feedback of local data in comparison to National</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Allows for data to be easily viewed and interpreted</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Demographics &amp; Case Ascertainment</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key QI indicators</a:t>
            </a:r>
          </a:p>
          <a:p>
            <a:pPr marL="285750" indent="-285750">
              <a:buFont typeface="Wingdings" panose="05000000000000000000" pitchFamily="2" charset="2"/>
              <a:buChar char="§"/>
            </a:pPr>
            <a:endParaRPr lang="en-GB" dirty="0"/>
          </a:p>
          <a:p>
            <a:pPr marL="285750" indent="-285750">
              <a:buFont typeface="Wingdings" panose="05000000000000000000" pitchFamily="2" charset="2"/>
              <a:buChar char="§"/>
            </a:pPr>
            <a:r>
              <a:rPr lang="en-GB" dirty="0" smtClean="0"/>
              <a:t>Export own data</a:t>
            </a:r>
            <a:endParaRPr lang="en-GB" dirty="0"/>
          </a:p>
        </p:txBody>
      </p:sp>
    </p:spTree>
    <p:extLst>
      <p:ext uri="{BB962C8B-B14F-4D97-AF65-F5344CB8AC3E}">
        <p14:creationId xmlns:p14="http://schemas.microsoft.com/office/powerpoint/2010/main" val="4005393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000" y="1944000"/>
              <a:ext cx="1995840" cy="15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10"/>
            <p:cNvGrpSpPr>
              <a:grpSpLocks noChangeAspect="1"/>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 y="1888"/>
                <a:ext cx="115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08"/>
                <a:ext cx="3060" cy="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5" y="1888"/>
                <a:ext cx="181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 name="TextBox 9"/>
          <p:cNvSpPr txBox="1"/>
          <p:nvPr/>
        </p:nvSpPr>
        <p:spPr>
          <a:xfrm>
            <a:off x="611560" y="1337291"/>
            <a:ext cx="7128792" cy="3600986"/>
          </a:xfrm>
          <a:prstGeom prst="rect">
            <a:avLst/>
          </a:prstGeom>
          <a:noFill/>
        </p:spPr>
        <p:txBody>
          <a:bodyPr wrap="square" rtlCol="0">
            <a:spAutoFit/>
          </a:bodyPr>
          <a:lstStyle/>
          <a:p>
            <a:pPr algn="ctr"/>
            <a:r>
              <a:rPr lang="en-GB" sz="4400" b="1" dirty="0" smtClean="0"/>
              <a:t>ANY QUESTIONS?</a:t>
            </a:r>
          </a:p>
          <a:p>
            <a:endParaRPr lang="en-GB" sz="4400" b="1" dirty="0" smtClean="0"/>
          </a:p>
          <a:p>
            <a:r>
              <a:rPr lang="en-GB" sz="2800" b="1" dirty="0" smtClean="0"/>
              <a:t>More information at:</a:t>
            </a:r>
            <a:r>
              <a:rPr lang="en-GB" sz="2800" b="1" dirty="0"/>
              <a:t> </a:t>
            </a:r>
            <a:r>
              <a:rPr lang="en-GB" sz="2800" b="1" dirty="0" smtClean="0"/>
              <a:t>NELA.ORG.UK</a:t>
            </a:r>
          </a:p>
          <a:p>
            <a:endParaRPr lang="en-GB" sz="2800" b="1" dirty="0" smtClean="0"/>
          </a:p>
          <a:p>
            <a:r>
              <a:rPr lang="en-GB" sz="2800" b="1" dirty="0" smtClean="0"/>
              <a:t>Follow us on:</a:t>
            </a:r>
            <a:r>
              <a:rPr lang="en-GB" sz="2800" b="1" dirty="0"/>
              <a:t> </a:t>
            </a:r>
            <a:r>
              <a:rPr lang="en-GB" sz="2800" b="1" dirty="0" smtClean="0"/>
              <a:t>@</a:t>
            </a:r>
            <a:r>
              <a:rPr lang="en-GB" sz="2800" b="1" dirty="0" smtClean="0"/>
              <a:t>NELANews</a:t>
            </a:r>
            <a:endParaRPr lang="en-GB" sz="2800" b="1" dirty="0" smtClean="0"/>
          </a:p>
          <a:p>
            <a:endParaRPr lang="en-GB" sz="2800" b="1" dirty="0" smtClean="0"/>
          </a:p>
          <a:p>
            <a:r>
              <a:rPr lang="en-GB" sz="2800" b="1" dirty="0" smtClean="0"/>
              <a:t>Email:</a:t>
            </a:r>
            <a:r>
              <a:rPr lang="en-GB" sz="2800" b="1" dirty="0"/>
              <a:t> </a:t>
            </a:r>
            <a:r>
              <a:rPr lang="en-GB" sz="2800" b="1" dirty="0" smtClean="0"/>
              <a:t>jlourtie@rcoa.ac.uk</a:t>
            </a:r>
            <a:endParaRPr lang="en-GB" sz="2800" b="1" dirty="0"/>
          </a:p>
        </p:txBody>
      </p:sp>
    </p:spTree>
    <p:extLst>
      <p:ext uri="{BB962C8B-B14F-4D97-AF65-F5344CB8AC3E}">
        <p14:creationId xmlns:p14="http://schemas.microsoft.com/office/powerpoint/2010/main" val="265940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J:\Education\_public\HQIP\National Emergency Laparotomy Audit\Poster, leaflet, Banner\Leaflets and Posters for meetings\NEL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267" y="1714861"/>
            <a:ext cx="1947959" cy="15010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J:\Education\_public\HQIP\National Emergency Laparotomy Audit\Poster, leaflet, Banner\Leaflets and Posters for meetings\NEL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280" y="1714861"/>
            <a:ext cx="1947959" cy="150107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9"/>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000" y="1944000"/>
              <a:ext cx="1995840" cy="15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10"/>
            <p:cNvGrpSpPr>
              <a:grpSpLocks noChangeAspect="1"/>
            </p:cNvGrpSpPr>
            <p:nvPr/>
          </p:nvGrpSpPr>
          <p:grpSpPr bwMode="auto">
            <a:xfrm>
              <a:off x="4606925" y="1980000"/>
              <a:ext cx="2369740" cy="1404000"/>
              <a:chOff x="0" y="708"/>
              <a:chExt cx="3060" cy="1808"/>
            </a:xfrm>
          </p:grpSpPr>
          <p:pic>
            <p:nvPicPr>
              <p:cNvPr id="9"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 y="1888"/>
                <a:ext cx="115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08"/>
                <a:ext cx="3060" cy="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5" y="1888"/>
                <a:ext cx="181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026" name="Picture 2" descr="C:\Users\jlourtie\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4010" y="3429000"/>
            <a:ext cx="2276475" cy="2000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0485" y="2859809"/>
            <a:ext cx="1080120" cy="923330"/>
          </a:xfrm>
          <a:prstGeom prst="rect">
            <a:avLst/>
          </a:prstGeom>
          <a:noFill/>
        </p:spPr>
        <p:txBody>
          <a:bodyPr wrap="square" rtlCol="0">
            <a:spAutoFit/>
          </a:bodyPr>
          <a:lstStyle/>
          <a:p>
            <a:pPr algn="ctr"/>
            <a:r>
              <a:rPr lang="en-GB" sz="5400" b="1" dirty="0" smtClean="0"/>
              <a:t>OR</a:t>
            </a:r>
            <a:endParaRPr lang="en-GB" sz="5400" b="1" dirty="0"/>
          </a:p>
        </p:txBody>
      </p:sp>
      <p:pic>
        <p:nvPicPr>
          <p:cNvPr id="1027" name="Picture 3" descr="C:\Users\jlourtie\Desktop\downloa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05280" y="3342434"/>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00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lourtie\Desktop\Staff Presentation\8888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772816"/>
            <a:ext cx="325755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9"/>
          <p:cNvGrpSpPr>
            <a:grpSpLocks/>
          </p:cNvGrpSpPr>
          <p:nvPr/>
        </p:nvGrpSpPr>
        <p:grpSpPr bwMode="auto">
          <a:xfrm>
            <a:off x="7620000" y="6230938"/>
            <a:ext cx="1490663" cy="627062"/>
            <a:chOff x="2628000" y="1944000"/>
            <a:chExt cx="4348665" cy="1516320"/>
          </a:xfrm>
        </p:grpSpPr>
        <p:pic>
          <p:nvPicPr>
            <p:cNvPr id="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8000" y="1944000"/>
              <a:ext cx="1995840" cy="15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10"/>
            <p:cNvGrpSpPr>
              <a:grpSpLocks noChangeAspect="1"/>
            </p:cNvGrpSpPr>
            <p:nvPr/>
          </p:nvGrpSpPr>
          <p:grpSpPr bwMode="auto">
            <a:xfrm>
              <a:off x="4606925" y="1980000"/>
              <a:ext cx="2369740" cy="1404000"/>
              <a:chOff x="0" y="708"/>
              <a:chExt cx="3060" cy="1808"/>
            </a:xfrm>
          </p:grpSpPr>
          <p:pic>
            <p:nvPicPr>
              <p:cNvPr id="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 y="1888"/>
                <a:ext cx="115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708"/>
                <a:ext cx="3060" cy="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5" y="1888"/>
                <a:ext cx="181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 name="Rectangle 1"/>
          <p:cNvSpPr/>
          <p:nvPr/>
        </p:nvSpPr>
        <p:spPr>
          <a:xfrm>
            <a:off x="899592" y="332656"/>
            <a:ext cx="6480720" cy="1046440"/>
          </a:xfrm>
          <a:prstGeom prst="rect">
            <a:avLst/>
          </a:prstGeom>
        </p:spPr>
        <p:txBody>
          <a:bodyPr wrap="square">
            <a:spAutoFit/>
          </a:bodyPr>
          <a:lstStyle/>
          <a:p>
            <a:r>
              <a:rPr lang="en-GB" sz="2400" b="1" dirty="0">
                <a:solidFill>
                  <a:srgbClr val="FF0000"/>
                </a:solidFill>
              </a:rPr>
              <a:t>NATIONAL EMERGENCY LAPAROTOMY AUDIT</a:t>
            </a:r>
          </a:p>
          <a:p>
            <a:endParaRPr lang="en-GB" dirty="0"/>
          </a:p>
          <a:p>
            <a:r>
              <a:rPr lang="en-GB" sz="2000" b="1" dirty="0" smtClean="0"/>
              <a:t>WHAT IS A LAPAROTOMY:</a:t>
            </a:r>
            <a:endParaRPr lang="en-GB" sz="2000" b="1" dirty="0"/>
          </a:p>
        </p:txBody>
      </p:sp>
    </p:spTree>
    <p:extLst>
      <p:ext uri="{BB962C8B-B14F-4D97-AF65-F5344CB8AC3E}">
        <p14:creationId xmlns:p14="http://schemas.microsoft.com/office/powerpoint/2010/main" val="247650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60648"/>
            <a:ext cx="6192688" cy="5478423"/>
          </a:xfrm>
          <a:prstGeom prst="rect">
            <a:avLst/>
          </a:prstGeom>
          <a:noFill/>
        </p:spPr>
        <p:txBody>
          <a:bodyPr wrap="square" rtlCol="0">
            <a:spAutoFit/>
          </a:bodyPr>
          <a:lstStyle/>
          <a:p>
            <a:r>
              <a:rPr lang="en-GB" sz="2400" b="1" dirty="0" smtClean="0">
                <a:solidFill>
                  <a:srgbClr val="FF0000"/>
                </a:solidFill>
              </a:rPr>
              <a:t>NATIONAL EMERGENCY LAPAROTOMY AUDIT</a:t>
            </a:r>
          </a:p>
          <a:p>
            <a:endParaRPr lang="en-GB" dirty="0"/>
          </a:p>
          <a:p>
            <a:endParaRPr lang="en-GB" b="1" dirty="0" smtClean="0"/>
          </a:p>
          <a:p>
            <a:r>
              <a:rPr lang="en-GB" sz="2000" b="1" dirty="0" smtClean="0"/>
              <a:t>OVERVIEW / BACKGROUND:</a:t>
            </a:r>
          </a:p>
          <a:p>
            <a:endParaRPr lang="en-GB" sz="1600" dirty="0" smtClean="0"/>
          </a:p>
          <a:p>
            <a:pPr marL="285750" indent="-285750">
              <a:buFont typeface="Wingdings" panose="05000000000000000000" pitchFamily="2" charset="2"/>
              <a:buChar char="§"/>
            </a:pPr>
            <a:r>
              <a:rPr lang="en-GB" sz="1600" dirty="0" smtClean="0"/>
              <a:t>Project started in December 2012</a:t>
            </a:r>
          </a:p>
          <a:p>
            <a:endParaRPr lang="en-GB" sz="1600" dirty="0"/>
          </a:p>
          <a:p>
            <a:pPr marL="285750" indent="-285750">
              <a:buFont typeface="Wingdings" panose="05000000000000000000" pitchFamily="2" charset="2"/>
              <a:buChar char="§"/>
            </a:pPr>
            <a:r>
              <a:rPr lang="en-GB" sz="1600" dirty="0" smtClean="0"/>
              <a:t>100% of eligible Hospitals registered</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Over 45,000 individual patient cases entered in first two years of patient audit</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6,000 users registered online and entering data</a:t>
            </a:r>
          </a:p>
          <a:p>
            <a:endParaRPr lang="en-GB" sz="1600" dirty="0" smtClean="0"/>
          </a:p>
          <a:p>
            <a:pPr marL="285750" lvl="0" indent="-285750">
              <a:buFont typeface="Wingdings" panose="05000000000000000000" pitchFamily="2" charset="2"/>
              <a:buChar char="§"/>
            </a:pPr>
            <a:r>
              <a:rPr lang="en-GB" sz="1600" dirty="0">
                <a:solidFill>
                  <a:prstClr val="black"/>
                </a:solidFill>
              </a:rPr>
              <a:t>Carried out by the National Institute of Academic Anaesthesia's (NIAA) Health Services Research Centre (HSRC) on behalf of the Royal College of Anaesthetists</a:t>
            </a:r>
          </a:p>
          <a:p>
            <a:pPr lvl="0"/>
            <a:endParaRPr lang="en-GB" sz="1600" dirty="0">
              <a:solidFill>
                <a:prstClr val="black"/>
              </a:solidFill>
            </a:endParaRPr>
          </a:p>
          <a:p>
            <a:pPr marL="285750" lvl="0" indent="-285750">
              <a:buFont typeface="Wingdings" panose="05000000000000000000" pitchFamily="2" charset="2"/>
              <a:buChar char="§"/>
            </a:pPr>
            <a:r>
              <a:rPr lang="en-GB" sz="1600" dirty="0">
                <a:solidFill>
                  <a:prstClr val="black"/>
                </a:solidFill>
              </a:rPr>
              <a:t>Being run alongside other key stakeholders (</a:t>
            </a:r>
            <a:r>
              <a:rPr lang="en-GB" sz="1600" dirty="0">
                <a:solidFill>
                  <a:prstClr val="black"/>
                </a:solidFill>
              </a:rPr>
              <a:t>eg</a:t>
            </a:r>
            <a:r>
              <a:rPr lang="en-GB" sz="1600" dirty="0">
                <a:solidFill>
                  <a:prstClr val="black"/>
                </a:solidFill>
              </a:rPr>
              <a:t> Royal College of Surgeons)</a:t>
            </a:r>
          </a:p>
          <a:p>
            <a:pPr marL="285750" indent="-285750">
              <a:buFont typeface="Wingdings" panose="05000000000000000000" pitchFamily="2" charset="2"/>
              <a:buChar char="§"/>
            </a:pPr>
            <a:endParaRPr lang="en-GB" sz="1600" dirty="0" smtClean="0"/>
          </a:p>
        </p:txBody>
      </p:sp>
    </p:spTree>
    <p:extLst>
      <p:ext uri="{BB962C8B-B14F-4D97-AF65-F5344CB8AC3E}">
        <p14:creationId xmlns:p14="http://schemas.microsoft.com/office/powerpoint/2010/main" val="160942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7620000" y="6230938"/>
            <a:ext cx="1490663" cy="627062"/>
            <a:chOff x="2628000" y="1944000"/>
            <a:chExt cx="4348665" cy="1516320"/>
          </a:xfrm>
        </p:grpSpPr>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8000" y="1944000"/>
              <a:ext cx="1995840" cy="15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10"/>
            <p:cNvGrpSpPr>
              <a:grpSpLocks noChangeAspect="1"/>
            </p:cNvGrpSpPr>
            <p:nvPr/>
          </p:nvGrpSpPr>
          <p:grpSpPr bwMode="auto">
            <a:xfrm>
              <a:off x="4606925" y="1980000"/>
              <a:ext cx="2369740" cy="1404000"/>
              <a:chOff x="0" y="708"/>
              <a:chExt cx="3060" cy="1808"/>
            </a:xfrm>
          </p:grpSpPr>
          <p:pic>
            <p:nvPicPr>
              <p:cNvPr id="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 y="1888"/>
                <a:ext cx="115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708"/>
                <a:ext cx="3060" cy="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5" y="1888"/>
                <a:ext cx="1818" cy="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 name="Rectangle 9"/>
          <p:cNvSpPr/>
          <p:nvPr/>
        </p:nvSpPr>
        <p:spPr>
          <a:xfrm>
            <a:off x="1115616" y="548680"/>
            <a:ext cx="6120680" cy="4247317"/>
          </a:xfrm>
          <a:prstGeom prst="rect">
            <a:avLst/>
          </a:prstGeom>
        </p:spPr>
        <p:txBody>
          <a:bodyPr wrap="square">
            <a:spAutoFit/>
          </a:bodyPr>
          <a:lstStyle/>
          <a:p>
            <a:r>
              <a:rPr lang="en-GB" sz="2400" b="1" dirty="0">
                <a:solidFill>
                  <a:srgbClr val="FF0000"/>
                </a:solidFill>
              </a:rPr>
              <a:t>NATIONAL EMERGENCY LAPAROTOMY AUDIT</a:t>
            </a:r>
          </a:p>
          <a:p>
            <a:endParaRPr lang="en-GB" dirty="0"/>
          </a:p>
          <a:p>
            <a:r>
              <a:rPr lang="en-GB" sz="2000" b="1" dirty="0" smtClean="0"/>
              <a:t>WHY IT WAS COMMISSIONED &amp; AIMS:</a:t>
            </a:r>
          </a:p>
          <a:p>
            <a:endParaRPr lang="en-GB" b="1" dirty="0"/>
          </a:p>
          <a:p>
            <a:pPr marL="285750" indent="-285750">
              <a:buFont typeface="Wingdings" panose="05000000000000000000" pitchFamily="2" charset="2"/>
              <a:buChar char="§"/>
            </a:pPr>
            <a:r>
              <a:rPr lang="en-GB" sz="1600" dirty="0" smtClean="0"/>
              <a:t>30,000 Laparotomies undertaken each year</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Research showed evidence that too many people die undergoing Emergency Laparotomies</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Wide variation in care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15% mortality rate</a:t>
            </a:r>
          </a:p>
          <a:p>
            <a:pPr marL="285750" indent="-285750">
              <a:buFont typeface="Wingdings" panose="05000000000000000000" pitchFamily="2" charset="2"/>
              <a:buChar char="§"/>
            </a:pPr>
            <a:endParaRPr lang="en-GB" sz="1600" dirty="0"/>
          </a:p>
          <a:p>
            <a:pPr marL="285750" indent="-285750">
              <a:buFont typeface="Wingdings" panose="05000000000000000000" pitchFamily="2" charset="2"/>
              <a:buChar char="§"/>
            </a:pPr>
            <a:r>
              <a:rPr lang="en-GB" sz="1600" dirty="0" smtClean="0"/>
              <a:t>Overall aim is to improve quality of care for patients undergoing Emergency Laparotomy</a:t>
            </a:r>
            <a:endParaRPr lang="en-GB" sz="1600" dirty="0"/>
          </a:p>
          <a:p>
            <a:pPr marL="285750" indent="-285750">
              <a:buFont typeface="Wingdings" panose="05000000000000000000" pitchFamily="2" charset="2"/>
              <a:buChar char="§"/>
            </a:pPr>
            <a:endParaRPr lang="en-GB" sz="1600" b="1" dirty="0"/>
          </a:p>
        </p:txBody>
      </p:sp>
    </p:spTree>
    <p:extLst>
      <p:ext uri="{BB962C8B-B14F-4D97-AF65-F5344CB8AC3E}">
        <p14:creationId xmlns:p14="http://schemas.microsoft.com/office/powerpoint/2010/main" val="107914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930" y="3659901"/>
            <a:ext cx="5832648" cy="257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410" y="6229350"/>
            <a:ext cx="14938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99592" y="332656"/>
            <a:ext cx="6480720" cy="2677656"/>
          </a:xfrm>
          <a:prstGeom prst="rect">
            <a:avLst/>
          </a:prstGeom>
        </p:spPr>
        <p:txBody>
          <a:bodyPr wrap="square">
            <a:spAutoFit/>
          </a:bodyPr>
          <a:lstStyle/>
          <a:p>
            <a:r>
              <a:rPr lang="en-GB" sz="2400" b="1" dirty="0">
                <a:solidFill>
                  <a:srgbClr val="FF0000"/>
                </a:solidFill>
              </a:rPr>
              <a:t>NATIONAL EMERGENCY LAPAROTOMY </a:t>
            </a:r>
            <a:r>
              <a:rPr lang="en-GB" sz="2400" b="1" dirty="0" smtClean="0">
                <a:solidFill>
                  <a:srgbClr val="FF0000"/>
                </a:solidFill>
              </a:rPr>
              <a:t>AUDIT</a:t>
            </a:r>
          </a:p>
          <a:p>
            <a:endParaRPr lang="en-GB" sz="2400" b="1" dirty="0">
              <a:solidFill>
                <a:srgbClr val="FF0000"/>
              </a:solidFill>
            </a:endParaRPr>
          </a:p>
          <a:p>
            <a:pPr lvl="0"/>
            <a:r>
              <a:rPr lang="en-GB" sz="2000" b="1" dirty="0" smtClean="0">
                <a:solidFill>
                  <a:prstClr val="black"/>
                </a:solidFill>
              </a:rPr>
              <a:t>REPORT INPUT:</a:t>
            </a:r>
          </a:p>
          <a:p>
            <a:pPr marL="342900" lvl="0" indent="-342900">
              <a:buFont typeface="Wingdings" panose="05000000000000000000" pitchFamily="2" charset="2"/>
              <a:buChar char="§"/>
            </a:pPr>
            <a:endParaRPr lang="en-GB" sz="2400" b="1" dirty="0">
              <a:solidFill>
                <a:prstClr val="black"/>
              </a:solidFill>
            </a:endParaRPr>
          </a:p>
          <a:p>
            <a:pPr marL="285750" indent="-285750">
              <a:buFont typeface="Wingdings" panose="05000000000000000000" pitchFamily="2" charset="2"/>
              <a:buChar char="§"/>
            </a:pPr>
            <a:r>
              <a:rPr lang="en-GB" dirty="0" smtClean="0"/>
              <a:t>Clinical Reference Group</a:t>
            </a:r>
          </a:p>
          <a:p>
            <a:pPr marL="285750" indent="-285750">
              <a:buFont typeface="Wingdings" panose="05000000000000000000" pitchFamily="2" charset="2"/>
              <a:buChar char="§"/>
            </a:pPr>
            <a:r>
              <a:rPr lang="en-GB" dirty="0" smtClean="0"/>
              <a:t>Project Team</a:t>
            </a:r>
          </a:p>
          <a:p>
            <a:pPr marL="285750" indent="-285750">
              <a:buFont typeface="Wingdings" panose="05000000000000000000" pitchFamily="2" charset="2"/>
              <a:buChar char="§"/>
            </a:pPr>
            <a:r>
              <a:rPr lang="en-GB" dirty="0" smtClean="0"/>
              <a:t>HQIP</a:t>
            </a:r>
          </a:p>
          <a:p>
            <a:pPr marL="285750" indent="-285750">
              <a:buFont typeface="Wingdings" panose="05000000000000000000" pitchFamily="2" charset="2"/>
              <a:buChar char="§"/>
            </a:pPr>
            <a:r>
              <a:rPr lang="en-GB" dirty="0" smtClean="0"/>
              <a:t>NHS England</a:t>
            </a:r>
            <a:endParaRPr lang="en-GB" dirty="0"/>
          </a:p>
        </p:txBody>
      </p:sp>
    </p:spTree>
    <p:extLst>
      <p:ext uri="{BB962C8B-B14F-4D97-AF65-F5344CB8AC3E}">
        <p14:creationId xmlns:p14="http://schemas.microsoft.com/office/powerpoint/2010/main" val="1997931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04664"/>
            <a:ext cx="5976664" cy="2123658"/>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PUBLICATIONS:</a:t>
            </a:r>
          </a:p>
          <a:p>
            <a:endParaRPr lang="en-GB" dirty="0" smtClean="0">
              <a:solidFill>
                <a:prstClr val="black"/>
              </a:solidFill>
              <a:ea typeface="+mj-ea"/>
              <a:cs typeface="+mj-cs"/>
            </a:endParaRPr>
          </a:p>
          <a:p>
            <a:pPr marL="571500" indent="-571500">
              <a:buFont typeface="Wingdings" panose="05000000000000000000" pitchFamily="2" charset="2"/>
              <a:buChar char="§"/>
            </a:pPr>
            <a:r>
              <a:rPr lang="en-GB" dirty="0" smtClean="0">
                <a:solidFill>
                  <a:prstClr val="black"/>
                </a:solidFill>
                <a:ea typeface="+mj-ea"/>
                <a:cs typeface="+mj-cs"/>
              </a:rPr>
              <a:t>Organisational Audit</a:t>
            </a:r>
            <a:endParaRPr lang="en-GB" dirty="0">
              <a:solidFill>
                <a:prstClr val="black"/>
              </a:solidFill>
              <a:ea typeface="+mj-ea"/>
              <a:cs typeface="+mj-cs"/>
            </a:endParaRPr>
          </a:p>
          <a:p>
            <a:pPr marL="571500" indent="-571500">
              <a:buFont typeface="Wingdings" panose="05000000000000000000" pitchFamily="2" charset="2"/>
              <a:buChar char="§"/>
            </a:pPr>
            <a:r>
              <a:rPr lang="en-GB" dirty="0" smtClean="0">
                <a:solidFill>
                  <a:prstClr val="black"/>
                </a:solidFill>
                <a:ea typeface="+mj-ea"/>
                <a:cs typeface="+mj-cs"/>
              </a:rPr>
              <a:t>Patient Audit</a:t>
            </a:r>
          </a:p>
          <a:p>
            <a:pPr marL="285750" indent="-285750">
              <a:buFont typeface="Wingdings" panose="05000000000000000000" pitchFamily="2" charset="2"/>
              <a:buChar char="§"/>
            </a:pPr>
            <a:endParaRPr lang="en-GB" sz="1000" dirty="0"/>
          </a:p>
        </p:txBody>
      </p:sp>
      <p:pic>
        <p:nvPicPr>
          <p:cNvPr id="6" name="Picture 5"/>
          <p:cNvPicPr/>
          <p:nvPr/>
        </p:nvPicPr>
        <p:blipFill rotWithShape="1">
          <a:blip r:embed="rId3"/>
          <a:srcRect l="23285" t="6861" r="24629" b="-50"/>
          <a:stretch/>
        </p:blipFill>
        <p:spPr bwMode="auto">
          <a:xfrm rot="585786">
            <a:off x="4969036" y="1752154"/>
            <a:ext cx="2518295" cy="3199251"/>
          </a:xfrm>
          <a:prstGeom prst="rect">
            <a:avLst/>
          </a:prstGeom>
          <a:ln w="28575">
            <a:solidFill>
              <a:sysClr val="windowText" lastClr="000000"/>
            </a:solidFill>
          </a:ln>
          <a:extLst>
            <a:ext uri="{53640926-AAD7-44D8-BBD7-CCE9431645EC}">
              <a14:shadowObscured xmlns:a14="http://schemas.microsoft.com/office/drawing/2010/main"/>
            </a:ext>
          </a:extLst>
        </p:spPr>
      </p:pic>
      <p:pic>
        <p:nvPicPr>
          <p:cNvPr id="7" name="Picture 6"/>
          <p:cNvPicPr/>
          <p:nvPr/>
        </p:nvPicPr>
        <p:blipFill rotWithShape="1">
          <a:blip r:embed="rId4"/>
          <a:srcRect l="23285" t="7484" r="24629" b="1198"/>
          <a:stretch/>
        </p:blipFill>
        <p:spPr bwMode="auto">
          <a:xfrm rot="21225687">
            <a:off x="1362398" y="2655861"/>
            <a:ext cx="2520624" cy="3180268"/>
          </a:xfrm>
          <a:prstGeom prst="rect">
            <a:avLst/>
          </a:prstGeom>
          <a:ln w="28575">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3354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400" dirty="0" smtClean="0"/>
              <a:t>Exec summary:</a:t>
            </a:r>
          </a:p>
          <a:p>
            <a:pPr lvl="1"/>
            <a:r>
              <a:rPr lang="en-GB" sz="2000" dirty="0" smtClean="0"/>
              <a:t>Key Themes</a:t>
            </a:r>
          </a:p>
          <a:p>
            <a:pPr lvl="1"/>
            <a:r>
              <a:rPr lang="en-GB" sz="2000" dirty="0" smtClean="0"/>
              <a:t>Recommendations</a:t>
            </a:r>
          </a:p>
          <a:p>
            <a:pPr lvl="1"/>
            <a:r>
              <a:rPr lang="en-GB" sz="2000" dirty="0" smtClean="0"/>
              <a:t>Findings</a:t>
            </a:r>
          </a:p>
        </p:txBody>
      </p:sp>
      <p:sp>
        <p:nvSpPr>
          <p:cNvPr id="5" name="TextBox 4"/>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pic>
        <p:nvPicPr>
          <p:cNvPr id="6" name="Picture 5"/>
          <p:cNvPicPr/>
          <p:nvPr/>
        </p:nvPicPr>
        <p:blipFill rotWithShape="1">
          <a:blip r:embed="rId3"/>
          <a:srcRect l="23618" t="8109" r="25127" b="989"/>
          <a:stretch/>
        </p:blipFill>
        <p:spPr bwMode="auto">
          <a:xfrm>
            <a:off x="3959932" y="1772816"/>
            <a:ext cx="3312368" cy="3888432"/>
          </a:xfrm>
          <a:prstGeom prst="rect">
            <a:avLst/>
          </a:prstGeom>
          <a:ln w="28575">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8629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32656"/>
            <a:ext cx="6696744" cy="1138773"/>
          </a:xfrm>
          <a:prstGeom prst="rect">
            <a:avLst/>
          </a:prstGeom>
          <a:noFill/>
        </p:spPr>
        <p:txBody>
          <a:bodyPr wrap="square" rtlCol="0">
            <a:spAutoFit/>
          </a:bodyPr>
          <a:lstStyle/>
          <a:p>
            <a:r>
              <a:rPr lang="en-GB" sz="2400" b="1" dirty="0">
                <a:solidFill>
                  <a:srgbClr val="FF0000"/>
                </a:solidFill>
                <a:ea typeface="+mj-ea"/>
                <a:cs typeface="+mj-cs"/>
              </a:rPr>
              <a:t>NATIONAL EMERGENCY LAPAROTOMY AUDIT</a:t>
            </a:r>
            <a:br>
              <a:rPr lang="en-GB" sz="2400" b="1" dirty="0">
                <a:solidFill>
                  <a:srgbClr val="FF0000"/>
                </a:solidFill>
                <a:ea typeface="+mj-ea"/>
                <a:cs typeface="+mj-cs"/>
              </a:rPr>
            </a:br>
            <a:r>
              <a:rPr lang="en-GB" sz="2400" b="1" dirty="0">
                <a:solidFill>
                  <a:srgbClr val="FF0000"/>
                </a:solidFill>
                <a:ea typeface="+mj-ea"/>
                <a:cs typeface="+mj-cs"/>
              </a:rPr>
              <a:t/>
            </a:r>
            <a:br>
              <a:rPr lang="en-GB" sz="2400" b="1" dirty="0">
                <a:solidFill>
                  <a:srgbClr val="FF0000"/>
                </a:solidFill>
                <a:ea typeface="+mj-ea"/>
                <a:cs typeface="+mj-cs"/>
              </a:rPr>
            </a:br>
            <a:r>
              <a:rPr lang="en-GB" sz="2000" b="1" dirty="0" smtClean="0">
                <a:solidFill>
                  <a:prstClr val="black"/>
                </a:solidFill>
                <a:ea typeface="+mj-ea"/>
                <a:cs typeface="+mj-cs"/>
              </a:rPr>
              <a:t>PATIENT AUDIT REPORT:</a:t>
            </a:r>
            <a:endParaRPr lang="en-GB" dirty="0"/>
          </a:p>
        </p:txBody>
      </p:sp>
      <p:sp>
        <p:nvSpPr>
          <p:cNvPr id="7" name="Content Placeholder 2"/>
          <p:cNvSpPr>
            <a:spLocks noGrp="1"/>
          </p:cNvSpPr>
          <p:nvPr>
            <p:ph idx="1"/>
          </p:nvPr>
        </p:nvSpPr>
        <p:spPr>
          <a:xfrm>
            <a:off x="457200" y="1600200"/>
            <a:ext cx="8229600" cy="4525963"/>
          </a:xfrm>
        </p:spPr>
        <p:txBody>
          <a:bodyPr>
            <a:normAutofit/>
          </a:bodyPr>
          <a:lstStyle/>
          <a:p>
            <a:r>
              <a:rPr lang="en-GB" sz="2400" dirty="0" smtClean="0"/>
              <a:t>Full Report:</a:t>
            </a:r>
          </a:p>
          <a:p>
            <a:pPr lvl="1"/>
            <a:r>
              <a:rPr lang="en-GB" sz="2000" dirty="0" smtClean="0"/>
              <a:t>How to read report</a:t>
            </a:r>
          </a:p>
          <a:p>
            <a:pPr lvl="1"/>
            <a:r>
              <a:rPr lang="en-GB" sz="2000" dirty="0" smtClean="0"/>
              <a:t>Standards</a:t>
            </a:r>
          </a:p>
          <a:p>
            <a:pPr lvl="1"/>
            <a:r>
              <a:rPr lang="en-GB" sz="2000" dirty="0" smtClean="0"/>
              <a:t>Measures</a:t>
            </a:r>
          </a:p>
          <a:p>
            <a:pPr lvl="1"/>
            <a:r>
              <a:rPr lang="en-GB" sz="2000" dirty="0" smtClean="0"/>
              <a:t>Findings</a:t>
            </a:r>
          </a:p>
          <a:p>
            <a:pPr lvl="1"/>
            <a:r>
              <a:rPr lang="en-GB" sz="2000" dirty="0" smtClean="0"/>
              <a:t>Audit Questions</a:t>
            </a:r>
          </a:p>
          <a:p>
            <a:pPr lvl="1"/>
            <a:r>
              <a:rPr lang="en-GB" sz="2000" dirty="0" smtClean="0"/>
              <a:t>Recommendations</a:t>
            </a:r>
          </a:p>
          <a:p>
            <a:pPr lvl="1"/>
            <a:r>
              <a:rPr lang="en-GB" sz="2000" dirty="0" smtClean="0"/>
              <a:t>RAG Table</a:t>
            </a:r>
          </a:p>
          <a:p>
            <a:pPr lvl="1"/>
            <a:r>
              <a:rPr lang="en-GB" sz="2000" dirty="0" smtClean="0"/>
              <a:t>Patient Story</a:t>
            </a:r>
          </a:p>
        </p:txBody>
      </p:sp>
      <p:pic>
        <p:nvPicPr>
          <p:cNvPr id="8" name="Picture 7"/>
          <p:cNvPicPr/>
          <p:nvPr/>
        </p:nvPicPr>
        <p:blipFill rotWithShape="1">
          <a:blip r:embed="rId3"/>
          <a:srcRect l="23285" t="6861" r="24629" b="-50"/>
          <a:stretch/>
        </p:blipFill>
        <p:spPr bwMode="auto">
          <a:xfrm>
            <a:off x="5148064" y="1268760"/>
            <a:ext cx="3312368" cy="4477850"/>
          </a:xfrm>
          <a:prstGeom prst="rect">
            <a:avLst/>
          </a:prstGeom>
          <a:ln w="28575">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2686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1493</Words>
  <Application>Microsoft Office PowerPoint</Application>
  <PresentationFormat>On-screen Show (4:3)</PresentationFormat>
  <Paragraphs>208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Lourtie</dc:creator>
  <cp:lastModifiedBy>Jose Lourtie</cp:lastModifiedBy>
  <cp:revision>55</cp:revision>
  <cp:lastPrinted>2015-07-20T09:06:06Z</cp:lastPrinted>
  <dcterms:created xsi:type="dcterms:W3CDTF">2015-07-07T10:26:24Z</dcterms:created>
  <dcterms:modified xsi:type="dcterms:W3CDTF">2016-02-29T09:41:04Z</dcterms:modified>
</cp:coreProperties>
</file>